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0" r:id="rId4"/>
    <p:sldId id="259" r:id="rId5"/>
    <p:sldId id="266" r:id="rId6"/>
    <p:sldId id="264" r:id="rId7"/>
    <p:sldId id="268" r:id="rId8"/>
    <p:sldId id="269" r:id="rId9"/>
    <p:sldId id="270" r:id="rId10"/>
    <p:sldId id="271" r:id="rId11"/>
    <p:sldId id="272" r:id="rId12"/>
    <p:sldId id="273" r:id="rId13"/>
    <p:sldId id="258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02B"/>
    <a:srgbClr val="0B6937"/>
    <a:srgbClr val="701E5C"/>
    <a:srgbClr val="8CC63E"/>
    <a:srgbClr val="1B9A7F"/>
    <a:srgbClr val="0D7672"/>
    <a:srgbClr val="EF414D"/>
    <a:srgbClr val="42B649"/>
    <a:srgbClr val="33BDAA"/>
    <a:srgbClr val="329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829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945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224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797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05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696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711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801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1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746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197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B7C0D-635D-4C73-A724-43B4BE33A87F}" type="datetimeFigureOut">
              <a:rPr lang="es-CO" smtClean="0"/>
              <a:t>23/07/2022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403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BA7AC0-F356-4CC0-8D0C-053161F0A7F3}"/>
              </a:ext>
            </a:extLst>
          </p:cNvPr>
          <p:cNvSpPr/>
          <p:nvPr/>
        </p:nvSpPr>
        <p:spPr>
          <a:xfrm>
            <a:off x="0" y="2362201"/>
            <a:ext cx="12180888" cy="2133598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FB2239-79C4-4242-94AC-E5CFA35EF966}"/>
              </a:ext>
            </a:extLst>
          </p:cNvPr>
          <p:cNvSpPr txBox="1">
            <a:spLocks/>
          </p:cNvSpPr>
          <p:nvPr/>
        </p:nvSpPr>
        <p:spPr>
          <a:xfrm>
            <a:off x="1367418" y="2590801"/>
            <a:ext cx="5875089" cy="1533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Informe práctica 2</a:t>
            </a:r>
          </a:p>
          <a:p>
            <a:r>
              <a:rPr lang="es-ES" sz="2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Luis Fernando Torres  </a:t>
            </a:r>
          </a:p>
          <a:p>
            <a:r>
              <a:rPr lang="es-ES" sz="2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Andrés Felipe Rodríguez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1" y="2789576"/>
            <a:ext cx="3522904" cy="1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4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29347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Resultados </a:t>
            </a:r>
            <a:r>
              <a:rPr lang="es-ES" sz="3200" b="1" dirty="0" err="1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Pspice</a:t>
            </a:r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 Vs Montaje</a:t>
            </a: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26F68DE7-83CE-74C0-93FC-45E55401B2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0577690"/>
                  </p:ext>
                </p:extLst>
              </p:nvPr>
            </p:nvGraphicFramePr>
            <p:xfrm>
              <a:off x="948688" y="1247137"/>
              <a:ext cx="10538459" cy="166767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58034">
                      <a:extLst>
                        <a:ext uri="{9D8B030D-6E8A-4147-A177-3AD203B41FA5}">
                          <a16:colId xmlns:a16="http://schemas.microsoft.com/office/drawing/2014/main" val="2278277128"/>
                        </a:ext>
                      </a:extLst>
                    </a:gridCol>
                    <a:gridCol w="1187356">
                      <a:extLst>
                        <a:ext uri="{9D8B030D-6E8A-4147-A177-3AD203B41FA5}">
                          <a16:colId xmlns:a16="http://schemas.microsoft.com/office/drawing/2014/main" val="656378454"/>
                        </a:ext>
                      </a:extLst>
                    </a:gridCol>
                    <a:gridCol w="1009934">
                      <a:extLst>
                        <a:ext uri="{9D8B030D-6E8A-4147-A177-3AD203B41FA5}">
                          <a16:colId xmlns:a16="http://schemas.microsoft.com/office/drawing/2014/main" val="760614435"/>
                        </a:ext>
                      </a:extLst>
                    </a:gridCol>
                    <a:gridCol w="996287">
                      <a:extLst>
                        <a:ext uri="{9D8B030D-6E8A-4147-A177-3AD203B41FA5}">
                          <a16:colId xmlns:a16="http://schemas.microsoft.com/office/drawing/2014/main" val="1475504659"/>
                        </a:ext>
                      </a:extLst>
                    </a:gridCol>
                    <a:gridCol w="1132764">
                      <a:extLst>
                        <a:ext uri="{9D8B030D-6E8A-4147-A177-3AD203B41FA5}">
                          <a16:colId xmlns:a16="http://schemas.microsoft.com/office/drawing/2014/main" val="3479289774"/>
                        </a:ext>
                      </a:extLst>
                    </a:gridCol>
                    <a:gridCol w="934141">
                      <a:extLst>
                        <a:ext uri="{9D8B030D-6E8A-4147-A177-3AD203B41FA5}">
                          <a16:colId xmlns:a16="http://schemas.microsoft.com/office/drawing/2014/main" val="138374021"/>
                        </a:ext>
                      </a:extLst>
                    </a:gridCol>
                    <a:gridCol w="899150">
                      <a:extLst>
                        <a:ext uri="{9D8B030D-6E8A-4147-A177-3AD203B41FA5}">
                          <a16:colId xmlns:a16="http://schemas.microsoft.com/office/drawing/2014/main" val="38844921"/>
                        </a:ext>
                      </a:extLst>
                    </a:gridCol>
                    <a:gridCol w="1283776">
                      <a:extLst>
                        <a:ext uri="{9D8B030D-6E8A-4147-A177-3AD203B41FA5}">
                          <a16:colId xmlns:a16="http://schemas.microsoft.com/office/drawing/2014/main" val="1854533514"/>
                        </a:ext>
                      </a:extLst>
                    </a:gridCol>
                    <a:gridCol w="1437017">
                      <a:extLst>
                        <a:ext uri="{9D8B030D-6E8A-4147-A177-3AD203B41FA5}">
                          <a16:colId xmlns:a16="http://schemas.microsoft.com/office/drawing/2014/main" val="2946814871"/>
                        </a:ext>
                      </a:extLst>
                    </a:gridCol>
                  </a:tblGrid>
                  <a:tr h="38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800" b="1" i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800" b="1" i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800" b="1" i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800" b="1" i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800" b="1" i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800" b="1" i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𝑹𝑳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800" b="1" i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1800" b="1" i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07337491"/>
                      </a:ext>
                    </a:extLst>
                  </a:tr>
                  <a:tr h="4823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ROC Simulación </a:t>
                          </a:r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𝟏𝟒</m:t>
                                </m:r>
                                <m:r>
                                  <a:rPr lang="es-CO" sz="18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𝟏𝟒𝟐𝐕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r>
                                  <a:rPr lang="es-CO" sz="18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𝟕𝟑𝐕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CO" sz="18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𝟏𝟎𝟔𝐕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𝟏𝟎𝐕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𝟎𝟎𝟑</m:t>
                              </m:r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𝟎𝟔𝐦𝐀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12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𝟕𝟑𝟑𝐦𝐀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61105585"/>
                      </a:ext>
                    </a:extLst>
                  </a:tr>
                  <a:tr h="38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ROC Montaje</a:t>
                          </a:r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s-CO" sz="18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𝟐𝟗</m:t>
                              </m:r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𝟏𝟓𝟓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5.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𝟐𝟕</m:t>
                              </m:r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6.79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𝟐𝟕</m:t>
                              </m:r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𝐦𝐀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8.29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𝐦𝐀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314244"/>
                      </a:ext>
                    </a:extLst>
                  </a:tr>
                  <a:tr h="38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Error %</a:t>
                          </a:r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𝟐𝟕</m:t>
                                </m:r>
                                <m:r>
                                  <a:rPr lang="es-CO" sz="18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53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𝟓𝟓</m:t>
                              </m:r>
                              <m:r>
                                <a:rPr lang="es-CO" sz="1800" b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s-CO" sz="18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53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𝟖𝟏</m:t>
                              </m:r>
                              <m:r>
                                <a:rPr lang="es-CO" sz="1800" b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47.27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𝟐𝟓</m:t>
                                </m:r>
                                <m:r>
                                  <a:rPr lang="es-CO" sz="18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53.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𝟖𝟏</m:t>
                              </m:r>
                              <m:r>
                                <a:rPr lang="es-CO" sz="1800" b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𝟓𝟑</m:t>
                                </m:r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es-CO" sz="18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981849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a 15">
                <a:extLst>
                  <a:ext uri="{FF2B5EF4-FFF2-40B4-BE49-F238E27FC236}">
                    <a16:creationId xmlns:a16="http://schemas.microsoft.com/office/drawing/2014/main" id="{26F68DE7-83CE-74C0-93FC-45E55401B2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0577690"/>
                  </p:ext>
                </p:extLst>
              </p:nvPr>
            </p:nvGraphicFramePr>
            <p:xfrm>
              <a:off x="948688" y="1247137"/>
              <a:ext cx="10538459" cy="166767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58034">
                      <a:extLst>
                        <a:ext uri="{9D8B030D-6E8A-4147-A177-3AD203B41FA5}">
                          <a16:colId xmlns:a16="http://schemas.microsoft.com/office/drawing/2014/main" val="2278277128"/>
                        </a:ext>
                      </a:extLst>
                    </a:gridCol>
                    <a:gridCol w="1187356">
                      <a:extLst>
                        <a:ext uri="{9D8B030D-6E8A-4147-A177-3AD203B41FA5}">
                          <a16:colId xmlns:a16="http://schemas.microsoft.com/office/drawing/2014/main" val="656378454"/>
                        </a:ext>
                      </a:extLst>
                    </a:gridCol>
                    <a:gridCol w="1009934">
                      <a:extLst>
                        <a:ext uri="{9D8B030D-6E8A-4147-A177-3AD203B41FA5}">
                          <a16:colId xmlns:a16="http://schemas.microsoft.com/office/drawing/2014/main" val="760614435"/>
                        </a:ext>
                      </a:extLst>
                    </a:gridCol>
                    <a:gridCol w="996287">
                      <a:extLst>
                        <a:ext uri="{9D8B030D-6E8A-4147-A177-3AD203B41FA5}">
                          <a16:colId xmlns:a16="http://schemas.microsoft.com/office/drawing/2014/main" val="1475504659"/>
                        </a:ext>
                      </a:extLst>
                    </a:gridCol>
                    <a:gridCol w="1132764">
                      <a:extLst>
                        <a:ext uri="{9D8B030D-6E8A-4147-A177-3AD203B41FA5}">
                          <a16:colId xmlns:a16="http://schemas.microsoft.com/office/drawing/2014/main" val="3479289774"/>
                        </a:ext>
                      </a:extLst>
                    </a:gridCol>
                    <a:gridCol w="934141">
                      <a:extLst>
                        <a:ext uri="{9D8B030D-6E8A-4147-A177-3AD203B41FA5}">
                          <a16:colId xmlns:a16="http://schemas.microsoft.com/office/drawing/2014/main" val="138374021"/>
                        </a:ext>
                      </a:extLst>
                    </a:gridCol>
                    <a:gridCol w="899150">
                      <a:extLst>
                        <a:ext uri="{9D8B030D-6E8A-4147-A177-3AD203B41FA5}">
                          <a16:colId xmlns:a16="http://schemas.microsoft.com/office/drawing/2014/main" val="38844921"/>
                        </a:ext>
                      </a:extLst>
                    </a:gridCol>
                    <a:gridCol w="1283776">
                      <a:extLst>
                        <a:ext uri="{9D8B030D-6E8A-4147-A177-3AD203B41FA5}">
                          <a16:colId xmlns:a16="http://schemas.microsoft.com/office/drawing/2014/main" val="1854533514"/>
                        </a:ext>
                      </a:extLst>
                    </a:gridCol>
                    <a:gridCol w="1437017">
                      <a:extLst>
                        <a:ext uri="{9D8B030D-6E8A-4147-A177-3AD203B41FA5}">
                          <a16:colId xmlns:a16="http://schemas.microsoft.com/office/drawing/2014/main" val="2946814871"/>
                        </a:ext>
                      </a:extLst>
                    </a:gridCol>
                  </a:tblGrid>
                  <a:tr h="39509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0000" t="-1538" r="-648718" b="-3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1928" t="-1538" r="-662048" b="-3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8957" t="-1538" r="-574233" b="-3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28495" t="-1538" r="-403226" b="-3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38312" t="-1538" r="-387013" b="-3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73469" t="-1538" r="-305442" b="-3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08531" t="-1538" r="-112796" b="-34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33475" t="-1538" r="-847" b="-34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7337491"/>
                      </a:ext>
                    </a:extLst>
                  </a:tr>
                  <a:tr h="4823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ROC Simulación </a:t>
                          </a:r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0000" t="-82500" r="-648718" b="-1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1928" t="-82500" r="-662048" b="-1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8957" t="-82500" r="-574233" b="-1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28495" t="-82500" r="-403226" b="-1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38312" t="-82500" r="-387013" b="-1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73469" t="-82500" r="-305442" b="-1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08531" t="-82500" r="-112796" b="-17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33475" t="-82500" r="-847" b="-17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1105585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ROC Montaje</a:t>
                          </a:r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0000" t="-224615" r="-64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1928" t="-224615" r="-66204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8957" t="-224615" r="-57423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28495" t="-224615" r="-403226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38312" t="-224615" r="-38701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73469" t="-224615" r="-30544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08531" t="-224615" r="-112796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33475" t="-224615" r="-847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314244"/>
                      </a:ext>
                    </a:extLst>
                  </a:tr>
                  <a:tr h="39509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Error %</a:t>
                          </a:r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40000" t="-324615" r="-648718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81928" t="-324615" r="-662048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8957" t="-324615" r="-57423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28495" t="-324615" r="-403226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38312" t="-324615" r="-38701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73469" t="-324615" r="-305442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08531" t="-324615" r="-112796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33475" t="-324615" r="-847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81849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ítulo 1">
            <a:extLst>
              <a:ext uri="{FF2B5EF4-FFF2-40B4-BE49-F238E27FC236}">
                <a16:creationId xmlns:a16="http://schemas.microsoft.com/office/drawing/2014/main" id="{36C28393-D23C-9F5A-E36E-740758FE53C6}"/>
              </a:ext>
            </a:extLst>
          </p:cNvPr>
          <p:cNvSpPr txBox="1">
            <a:spLocks/>
          </p:cNvSpPr>
          <p:nvPr/>
        </p:nvSpPr>
        <p:spPr>
          <a:xfrm>
            <a:off x="1440111" y="2918108"/>
            <a:ext cx="6929347" cy="8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Voltaje pico para los diodos</a:t>
            </a: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039FAD-4C71-87DA-61AC-5A0E7CD16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705" y="3702306"/>
            <a:ext cx="3078480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5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 txBox="1">
            <a:spLocks/>
          </p:cNvSpPr>
          <p:nvPr/>
        </p:nvSpPr>
        <p:spPr>
          <a:xfrm>
            <a:off x="1440111" y="121057"/>
            <a:ext cx="7857640" cy="138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rgbClr val="F8A02B"/>
                </a:solidFill>
                <a:latin typeface="Roboto Slab" pitchFamily="2" charset="0"/>
                <a:ea typeface="Roboto Slab" pitchFamily="2" charset="0"/>
              </a:rPr>
              <a:t>Rectificador de media onda Vs rectificador de onda completa </a:t>
            </a:r>
            <a:endParaRPr lang="es-CO" sz="3200" b="1" dirty="0">
              <a:solidFill>
                <a:srgbClr val="F8A02B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0">
            <a:extLst>
              <a:ext uri="{FF2B5EF4-FFF2-40B4-BE49-F238E27FC236}">
                <a16:creationId xmlns:a16="http://schemas.microsoft.com/office/drawing/2014/main" id="{FC5F1F23-EBD6-7241-88DF-3D9114F4D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a 17">
                <a:extLst>
                  <a:ext uri="{FF2B5EF4-FFF2-40B4-BE49-F238E27FC236}">
                    <a16:creationId xmlns:a16="http://schemas.microsoft.com/office/drawing/2014/main" id="{6EE10270-3E70-CD1F-9599-F7F5FEDAEF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792656"/>
                  </p:ext>
                </p:extLst>
              </p:nvPr>
            </p:nvGraphicFramePr>
            <p:xfrm>
              <a:off x="814510" y="1787237"/>
              <a:ext cx="10767890" cy="1917711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529191">
                      <a:extLst>
                        <a:ext uri="{9D8B030D-6E8A-4147-A177-3AD203B41FA5}">
                          <a16:colId xmlns:a16="http://schemas.microsoft.com/office/drawing/2014/main" val="1117352561"/>
                        </a:ext>
                      </a:extLst>
                    </a:gridCol>
                    <a:gridCol w="1173708">
                      <a:extLst>
                        <a:ext uri="{9D8B030D-6E8A-4147-A177-3AD203B41FA5}">
                          <a16:colId xmlns:a16="http://schemas.microsoft.com/office/drawing/2014/main" val="2700228167"/>
                        </a:ext>
                      </a:extLst>
                    </a:gridCol>
                    <a:gridCol w="1160060">
                      <a:extLst>
                        <a:ext uri="{9D8B030D-6E8A-4147-A177-3AD203B41FA5}">
                          <a16:colId xmlns:a16="http://schemas.microsoft.com/office/drawing/2014/main" val="580116037"/>
                        </a:ext>
                      </a:extLst>
                    </a:gridCol>
                    <a:gridCol w="955343">
                      <a:extLst>
                        <a:ext uri="{9D8B030D-6E8A-4147-A177-3AD203B41FA5}">
                          <a16:colId xmlns:a16="http://schemas.microsoft.com/office/drawing/2014/main" val="2584904980"/>
                        </a:ext>
                      </a:extLst>
                    </a:gridCol>
                    <a:gridCol w="791570">
                      <a:extLst>
                        <a:ext uri="{9D8B030D-6E8A-4147-A177-3AD203B41FA5}">
                          <a16:colId xmlns:a16="http://schemas.microsoft.com/office/drawing/2014/main" val="1728653879"/>
                        </a:ext>
                      </a:extLst>
                    </a:gridCol>
                    <a:gridCol w="785422">
                      <a:extLst>
                        <a:ext uri="{9D8B030D-6E8A-4147-A177-3AD203B41FA5}">
                          <a16:colId xmlns:a16="http://schemas.microsoft.com/office/drawing/2014/main" val="1396513923"/>
                        </a:ext>
                      </a:extLst>
                    </a:gridCol>
                    <a:gridCol w="874454">
                      <a:extLst>
                        <a:ext uri="{9D8B030D-6E8A-4147-A177-3AD203B41FA5}">
                          <a16:colId xmlns:a16="http://schemas.microsoft.com/office/drawing/2014/main" val="2105803553"/>
                        </a:ext>
                      </a:extLst>
                    </a:gridCol>
                    <a:gridCol w="1249071">
                      <a:extLst>
                        <a:ext uri="{9D8B030D-6E8A-4147-A177-3AD203B41FA5}">
                          <a16:colId xmlns:a16="http://schemas.microsoft.com/office/drawing/2014/main" val="608688122"/>
                        </a:ext>
                      </a:extLst>
                    </a:gridCol>
                    <a:gridCol w="1249071">
                      <a:extLst>
                        <a:ext uri="{9D8B030D-6E8A-4147-A177-3AD203B41FA5}">
                          <a16:colId xmlns:a16="http://schemas.microsoft.com/office/drawing/2014/main" val="4293909627"/>
                        </a:ext>
                      </a:extLst>
                    </a:gridCol>
                  </a:tblGrid>
                  <a:tr h="4660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2000" b="1" i="1" dirty="0">
                              <a:effectLst/>
                            </a:rPr>
                            <a:t> </a:t>
                          </a:r>
                          <a:endParaRPr lang="es-CO" sz="20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20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𝑶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𝑹𝑳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20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2676415"/>
                      </a:ext>
                    </a:extLst>
                  </a:tr>
                  <a:tr h="8138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2000" b="1" i="0" dirty="0">
                              <a:effectLst/>
                            </a:rPr>
                            <a:t>Rectificador de media onda completa </a:t>
                          </a:r>
                          <a:endParaRPr lang="es-CO" sz="20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𝟏𝟒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20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𝟒𝟎𝟎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𝟐𝟕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𝟓𝟒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𝒎𝑨</m:t>
                                </m:r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𝟖𝟎𝟎</m:t>
                                </m:r>
                                <m:r>
                                  <a:rPr lang="es-CO" sz="20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𝒎𝑨</m:t>
                                </m:r>
                              </m:oMath>
                            </m:oMathPara>
                          </a14:m>
                          <a:endParaRPr lang="es-CO" sz="2000" b="1" i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79353240"/>
                      </a:ext>
                    </a:extLst>
                  </a:tr>
                  <a:tr h="6208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2000" b="1" i="0" dirty="0">
                              <a:effectLst/>
                            </a:rPr>
                            <a:t>Rectificador de onda completa</a:t>
                          </a:r>
                          <a:endParaRPr lang="es-CO" sz="20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s-CO" sz="18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𝟐𝟗</m:t>
                              </m:r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𝟏𝟓𝟓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s-CO" sz="18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5.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𝟐𝟕</m:t>
                              </m:r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6.79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𝟗𝟖</m:t>
                                </m:r>
                                <m:r>
                                  <a:rPr lang="es-CO" sz="18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oMath>
                            </m:oMathPara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s-CO" sz="1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𝟐𝟕</m:t>
                              </m:r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𝐦𝐀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1800" b="1" dirty="0">
                              <a:solidFill>
                                <a:schemeClr val="tx1"/>
                              </a:solidFill>
                              <a:effectLst/>
                            </a:rPr>
                            <a:t>8.29</a:t>
                          </a:r>
                          <a14:m>
                            <m:oMath xmlns:m="http://schemas.openxmlformats.org/officeDocument/2006/math">
                              <m:r>
                                <a:rPr lang="es-CO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𝐦𝐀</m:t>
                              </m:r>
                            </m:oMath>
                          </a14:m>
                          <a:endParaRPr lang="es-CO" sz="1800" b="1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993304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a 17">
                <a:extLst>
                  <a:ext uri="{FF2B5EF4-FFF2-40B4-BE49-F238E27FC236}">
                    <a16:creationId xmlns:a16="http://schemas.microsoft.com/office/drawing/2014/main" id="{6EE10270-3E70-CD1F-9599-F7F5FEDAEF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792656"/>
                  </p:ext>
                </p:extLst>
              </p:nvPr>
            </p:nvGraphicFramePr>
            <p:xfrm>
              <a:off x="814510" y="1787237"/>
              <a:ext cx="10767890" cy="1917711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529191">
                      <a:extLst>
                        <a:ext uri="{9D8B030D-6E8A-4147-A177-3AD203B41FA5}">
                          <a16:colId xmlns:a16="http://schemas.microsoft.com/office/drawing/2014/main" val="1117352561"/>
                        </a:ext>
                      </a:extLst>
                    </a:gridCol>
                    <a:gridCol w="1173708">
                      <a:extLst>
                        <a:ext uri="{9D8B030D-6E8A-4147-A177-3AD203B41FA5}">
                          <a16:colId xmlns:a16="http://schemas.microsoft.com/office/drawing/2014/main" val="2700228167"/>
                        </a:ext>
                      </a:extLst>
                    </a:gridCol>
                    <a:gridCol w="1160060">
                      <a:extLst>
                        <a:ext uri="{9D8B030D-6E8A-4147-A177-3AD203B41FA5}">
                          <a16:colId xmlns:a16="http://schemas.microsoft.com/office/drawing/2014/main" val="580116037"/>
                        </a:ext>
                      </a:extLst>
                    </a:gridCol>
                    <a:gridCol w="955343">
                      <a:extLst>
                        <a:ext uri="{9D8B030D-6E8A-4147-A177-3AD203B41FA5}">
                          <a16:colId xmlns:a16="http://schemas.microsoft.com/office/drawing/2014/main" val="2584904980"/>
                        </a:ext>
                      </a:extLst>
                    </a:gridCol>
                    <a:gridCol w="791570">
                      <a:extLst>
                        <a:ext uri="{9D8B030D-6E8A-4147-A177-3AD203B41FA5}">
                          <a16:colId xmlns:a16="http://schemas.microsoft.com/office/drawing/2014/main" val="1728653879"/>
                        </a:ext>
                      </a:extLst>
                    </a:gridCol>
                    <a:gridCol w="785422">
                      <a:extLst>
                        <a:ext uri="{9D8B030D-6E8A-4147-A177-3AD203B41FA5}">
                          <a16:colId xmlns:a16="http://schemas.microsoft.com/office/drawing/2014/main" val="1396513923"/>
                        </a:ext>
                      </a:extLst>
                    </a:gridCol>
                    <a:gridCol w="874454">
                      <a:extLst>
                        <a:ext uri="{9D8B030D-6E8A-4147-A177-3AD203B41FA5}">
                          <a16:colId xmlns:a16="http://schemas.microsoft.com/office/drawing/2014/main" val="2105803553"/>
                        </a:ext>
                      </a:extLst>
                    </a:gridCol>
                    <a:gridCol w="1249071">
                      <a:extLst>
                        <a:ext uri="{9D8B030D-6E8A-4147-A177-3AD203B41FA5}">
                          <a16:colId xmlns:a16="http://schemas.microsoft.com/office/drawing/2014/main" val="608688122"/>
                        </a:ext>
                      </a:extLst>
                    </a:gridCol>
                    <a:gridCol w="1249071">
                      <a:extLst>
                        <a:ext uri="{9D8B030D-6E8A-4147-A177-3AD203B41FA5}">
                          <a16:colId xmlns:a16="http://schemas.microsoft.com/office/drawing/2014/main" val="4293909627"/>
                        </a:ext>
                      </a:extLst>
                    </a:gridCol>
                  </a:tblGrid>
                  <a:tr h="4660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2000" b="1" i="1" dirty="0">
                              <a:effectLst/>
                            </a:rPr>
                            <a:t> </a:t>
                          </a:r>
                          <a:endParaRPr lang="es-CO" sz="20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15544" t="-1299" r="-60207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0526" t="-1299" r="-511579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08917" t="-1299" r="-519108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35385" t="-1299" r="-52692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41860" t="-1299" r="-431008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49650" t="-1299" r="-288811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62439" t="-1299" r="-101463" b="-3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62439" t="-1299" r="-1463" b="-3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2676415"/>
                      </a:ext>
                    </a:extLst>
                  </a:tr>
                  <a:tr h="8138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2000" b="1" i="0" dirty="0">
                              <a:effectLst/>
                            </a:rPr>
                            <a:t>Rectificador de media onda completa </a:t>
                          </a:r>
                          <a:endParaRPr lang="es-CO" sz="20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15544" t="-58647" r="-602073" b="-98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0526" t="-58647" r="-511579" b="-98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08917" t="-58647" r="-519108" b="-98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35385" t="-58647" r="-526923" b="-98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41860" t="-58647" r="-431008" b="-98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49650" t="-58647" r="-288811" b="-98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62439" t="-58647" r="-101463" b="-98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62439" t="-58647" r="-1463" b="-984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9353240"/>
                      </a:ext>
                    </a:extLst>
                  </a:tr>
                  <a:tr h="6377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808355" algn="l"/>
                            </a:tabLst>
                          </a:pPr>
                          <a:r>
                            <a:rPr lang="es-CO" sz="2000" b="1" i="0" dirty="0">
                              <a:effectLst/>
                            </a:rPr>
                            <a:t>Rectificador de onda completa</a:t>
                          </a:r>
                          <a:endParaRPr lang="es-CO" sz="2000" b="1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15544" t="-200952" r="-602073" b="-2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0526" t="-200952" r="-511579" b="-2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08917" t="-200952" r="-519108" b="-2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35385" t="-200952" r="-526923" b="-2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41860" t="-200952" r="-431008" b="-2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49650" t="-200952" r="-288811" b="-2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62439" t="-200952" r="-101463" b="-2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62439" t="-200952" r="-1463" b="-2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93304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E17AA66-A09C-4D89-C6A4-754F23615028}"/>
                  </a:ext>
                </a:extLst>
              </p:cNvPr>
              <p:cNvSpPr txBox="1"/>
              <p:nvPr/>
            </p:nvSpPr>
            <p:spPr>
              <a:xfrm>
                <a:off x="2208346" y="4031876"/>
                <a:ext cx="7980218" cy="1622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ctrlPr>
                            <a:rPr lang="es-CO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  <m:r>
                            <a:rPr lang="es-CO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𝑜𝑛𝑑𝑎</m:t>
                          </m:r>
                        </m:e>
                      </m:d>
                      <m:r>
                        <a:rPr lang="es-CO" sz="20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s-CO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O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s-CO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d>
                        <m:d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𝑜𝑛𝑑𝑎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𝑐𝑜𝑚𝑝𝑙𝑒𝑡𝑎</m:t>
                          </m:r>
                        </m:e>
                      </m:d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s-CO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s-CO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d>
                        <m:d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𝑜𝑛𝑑𝑎</m:t>
                          </m:r>
                        </m:e>
                      </m:d>
                      <m:r>
                        <a:rPr lang="es-CO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d>
                        <m:dPr>
                          <m:ctrlPr>
                            <a:rPr lang="es-CO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𝑜𝑛𝑑𝑎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2000" i="1">
                              <a:latin typeface="Cambria Math" panose="02040503050406030204" pitchFamily="18" charset="0"/>
                            </a:rPr>
                            <m:t>𝑐𝑜𝑚𝑝𝑙𝑒𝑡𝑎</m:t>
                          </m:r>
                        </m:e>
                      </m:d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E17AA66-A09C-4D89-C6A4-754F2361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346" y="4031876"/>
                <a:ext cx="7980218" cy="1622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172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95228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Conclusiones </a:t>
            </a:r>
            <a:endParaRPr lang="es-CO" sz="32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8D825982-A298-BE5D-1528-89212B20CF3A}"/>
              </a:ext>
            </a:extLst>
          </p:cNvPr>
          <p:cNvSpPr txBox="1">
            <a:spLocks/>
          </p:cNvSpPr>
          <p:nvPr/>
        </p:nvSpPr>
        <p:spPr>
          <a:xfrm>
            <a:off x="1141413" y="1790903"/>
            <a:ext cx="10274733" cy="3958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Los rectificadores de onda completa aprovechan de mejor manera la energía, debido a la rectificación de voltajes negativos. Obteniendo unos voltajes RMS de aproximadamente el doble con respecto al rectificador de media onda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Los diodos usados nos permiten el paso de corriente o voltaje según el sentido de su polarización, cumplen la función de interruptores, y según polarización este se encuentra en circuito cerrado cuando esta en polarización directa permitiendo flujo de corriente 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endParaRPr lang="es-MX" dirty="0"/>
          </a:p>
          <a:p>
            <a:pPr marL="457200" indent="-317500" algn="just">
              <a:spcBef>
                <a:spcPts val="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Al momento de trabajar con los diodos se debe tener muy presente el consumo que ello conlleva que es aproximadamente de 0.7V</a:t>
            </a:r>
          </a:p>
          <a:p>
            <a:pPr marL="457200" indent="-317500" algn="just">
              <a:spcBef>
                <a:spcPts val="0"/>
              </a:spcBef>
              <a:buSzPts val="1400"/>
              <a:buFont typeface="Arial" panose="020B0604020202020204" pitchFamily="34" charset="0"/>
              <a:buChar char="●"/>
            </a:pPr>
            <a:endParaRPr lang="es-MX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5780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BA7AC0-F356-4CC0-8D0C-053161F0A7F3}"/>
              </a:ext>
            </a:extLst>
          </p:cNvPr>
          <p:cNvSpPr/>
          <p:nvPr/>
        </p:nvSpPr>
        <p:spPr>
          <a:xfrm>
            <a:off x="0" y="2457450"/>
            <a:ext cx="12180888" cy="1943100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1">
            <a:extLst>
              <a:ext uri="{FF2B5EF4-FFF2-40B4-BE49-F238E27FC236}">
                <a16:creationId xmlns:a16="http://schemas.microsoft.com/office/drawing/2014/main" id="{5402501D-C95C-4506-BF34-2598DF2CD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4012" y="4637023"/>
            <a:ext cx="3886200" cy="2450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53" y="2757784"/>
            <a:ext cx="4274581" cy="13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9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29347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Practica No. 2: Rectificador con filtro RC </a:t>
            </a: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D71E636A-4153-6B46-ACF8-6F67CF98F297}"/>
              </a:ext>
            </a:extLst>
          </p:cNvPr>
          <p:cNvSpPr txBox="1">
            <a:spLocks/>
          </p:cNvSpPr>
          <p:nvPr/>
        </p:nvSpPr>
        <p:spPr>
          <a:xfrm>
            <a:off x="1440112" y="1998619"/>
            <a:ext cx="6522789" cy="2952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Componentes: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Diodos  1N4004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R = 1K </a:t>
            </a:r>
            <a:r>
              <a:rPr lang="el-GR" sz="1600" b="1" dirty="0">
                <a:latin typeface="Roboto" panose="02000000000000000000" pitchFamily="2" charset="0"/>
                <a:ea typeface="Roboto" panose="02000000000000000000" pitchFamily="2" charset="0"/>
              </a:rPr>
              <a:t>Ω</a:t>
            </a:r>
            <a:endParaRPr lang="es-E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Vs= 6 </a:t>
            </a:r>
            <a:r>
              <a:rPr lang="es-E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Vrms</a:t>
            </a:r>
            <a:endParaRPr lang="es-E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f= 120 HZ</a:t>
            </a:r>
            <a:endParaRPr lang="es-E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CA972CB-D070-94BD-F2B0-15A9EBE335E6}"/>
              </a:ext>
            </a:extLst>
          </p:cNvPr>
          <p:cNvSpPr txBox="1">
            <a:spLocks/>
          </p:cNvSpPr>
          <p:nvPr/>
        </p:nvSpPr>
        <p:spPr>
          <a:xfrm>
            <a:off x="1425742" y="982321"/>
            <a:ext cx="6929347" cy="8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Circuito rectificador media onda</a:t>
            </a: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C9F8F1-7B00-EDE3-E6E6-DFDFA763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69" y="1834746"/>
            <a:ext cx="3855749" cy="425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0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 txBox="1">
            <a:spLocks/>
          </p:cNvSpPr>
          <p:nvPr/>
        </p:nvSpPr>
        <p:spPr>
          <a:xfrm>
            <a:off x="1440112" y="218707"/>
            <a:ext cx="6515168" cy="8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rgbClr val="F8A02B"/>
                </a:solidFill>
                <a:latin typeface="Roboto Slab" pitchFamily="2" charset="0"/>
                <a:ea typeface="Roboto Slab" pitchFamily="2" charset="0"/>
              </a:rPr>
              <a:t>Circuito rectificador media onda</a:t>
            </a:r>
            <a:endParaRPr lang="es-CO" sz="3200" b="1" dirty="0">
              <a:solidFill>
                <a:srgbClr val="F8A02B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0">
            <a:extLst>
              <a:ext uri="{FF2B5EF4-FFF2-40B4-BE49-F238E27FC236}">
                <a16:creationId xmlns:a16="http://schemas.microsoft.com/office/drawing/2014/main" id="{FC5F1F23-EBD6-7241-88DF-3D9114F4D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a 23">
                <a:extLst>
                  <a:ext uri="{FF2B5EF4-FFF2-40B4-BE49-F238E27FC236}">
                    <a16:creationId xmlns:a16="http://schemas.microsoft.com/office/drawing/2014/main" id="{8908FE49-310A-AA2B-96A7-FB8258AA69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7636"/>
                  </p:ext>
                </p:extLst>
              </p:nvPr>
            </p:nvGraphicFramePr>
            <p:xfrm>
              <a:off x="5499846" y="2097088"/>
              <a:ext cx="6199423" cy="22652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33168">
                      <a:extLst>
                        <a:ext uri="{9D8B030D-6E8A-4147-A177-3AD203B41FA5}">
                          <a16:colId xmlns:a16="http://schemas.microsoft.com/office/drawing/2014/main" val="1059985532"/>
                        </a:ext>
                      </a:extLst>
                    </a:gridCol>
                    <a:gridCol w="2666255">
                      <a:extLst>
                        <a:ext uri="{9D8B030D-6E8A-4147-A177-3AD203B41FA5}">
                          <a16:colId xmlns:a16="http://schemas.microsoft.com/office/drawing/2014/main" val="2676550251"/>
                        </a:ext>
                      </a:extLst>
                    </a:gridCol>
                  </a:tblGrid>
                  <a:tr h="558397"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en 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en Resistor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9658946"/>
                      </a:ext>
                    </a:extLst>
                  </a:tr>
                  <a:tr h="16536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𝑷𝑷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𝟕𝟗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𝟎𝟒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𝒎𝑽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𝟏𝟐𝟎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CO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𝑷𝑷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𝟗𝟒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𝟏𝟐𝟎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endParaRPr lang="es-CO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87757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a 23">
                <a:extLst>
                  <a:ext uri="{FF2B5EF4-FFF2-40B4-BE49-F238E27FC236}">
                    <a16:creationId xmlns:a16="http://schemas.microsoft.com/office/drawing/2014/main" id="{8908FE49-310A-AA2B-96A7-FB8258AA69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137636"/>
                  </p:ext>
                </p:extLst>
              </p:nvPr>
            </p:nvGraphicFramePr>
            <p:xfrm>
              <a:off x="5499846" y="2097088"/>
              <a:ext cx="6199423" cy="22652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33168">
                      <a:extLst>
                        <a:ext uri="{9D8B030D-6E8A-4147-A177-3AD203B41FA5}">
                          <a16:colId xmlns:a16="http://schemas.microsoft.com/office/drawing/2014/main" val="1059985532"/>
                        </a:ext>
                      </a:extLst>
                    </a:gridCol>
                    <a:gridCol w="2666255">
                      <a:extLst>
                        <a:ext uri="{9D8B030D-6E8A-4147-A177-3AD203B41FA5}">
                          <a16:colId xmlns:a16="http://schemas.microsoft.com/office/drawing/2014/main" val="2676550251"/>
                        </a:ext>
                      </a:extLst>
                    </a:gridCol>
                  </a:tblGrid>
                  <a:tr h="558397"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en Fuente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en Resistor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9658946"/>
                      </a:ext>
                    </a:extLst>
                  </a:tr>
                  <a:tr h="170688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3"/>
                          <a:stretch>
                            <a:fillRect l="-172" t="-34643" r="-75862" b="-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3"/>
                          <a:stretch>
                            <a:fillRect l="-132648" t="-34643" r="-457" b="-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877578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01603AF2-093C-0B7F-804C-D4B127DD6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884" y="2097088"/>
            <a:ext cx="2116419" cy="211641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EDA939-C425-9626-6AFA-C946FCFFE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96" y="2097087"/>
            <a:ext cx="2116419" cy="211641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AE52339B-4D08-10F2-5110-A3F695C70D4C}"/>
              </a:ext>
            </a:extLst>
          </p:cNvPr>
          <p:cNvSpPr txBox="1"/>
          <p:nvPr/>
        </p:nvSpPr>
        <p:spPr>
          <a:xfrm>
            <a:off x="1925405" y="4706535"/>
            <a:ext cx="176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Señal seno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EF329CB-3B0B-21A4-F014-158A88F18289}"/>
                  </a:ext>
                </a:extLst>
              </p:cNvPr>
              <p:cNvSpPr txBox="1"/>
              <p:nvPr/>
            </p:nvSpPr>
            <p:spPr>
              <a:xfrm>
                <a:off x="3116884" y="4603782"/>
                <a:ext cx="2855741" cy="605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𝑝𝑖𝑐𝑜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O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EF329CB-3B0B-21A4-F014-158A88F1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884" y="4603782"/>
                <a:ext cx="2855741" cy="6056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946F9C5F-8D94-0D92-8F40-066FB913989A}"/>
              </a:ext>
            </a:extLst>
          </p:cNvPr>
          <p:cNvSpPr txBox="1"/>
          <p:nvPr/>
        </p:nvSpPr>
        <p:spPr>
          <a:xfrm>
            <a:off x="1805290" y="5342953"/>
            <a:ext cx="408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Rectificación de media onda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76B35C93-FD4E-0933-F44F-E7C0B1C988CE}"/>
                  </a:ext>
                </a:extLst>
              </p:cNvPr>
              <p:cNvSpPr txBox="1"/>
              <p:nvPr/>
            </p:nvSpPr>
            <p:spPr>
              <a:xfrm>
                <a:off x="4819381" y="5445705"/>
                <a:ext cx="3780176" cy="559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𝑝𝑖𝑐𝑜</m:t>
                              </m:r>
                            </m:sub>
                          </m:sSub>
                        </m:num>
                        <m:den>
                          <m:r>
                            <a:rPr lang="es-C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𝑝𝑖𝑐𝑜</m:t>
                              </m:r>
                            </m:sub>
                          </m:sSub>
                        </m:num>
                        <m:den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76B35C93-FD4E-0933-F44F-E7C0B1C98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381" y="5445705"/>
                <a:ext cx="3780176" cy="5595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66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95228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 err="1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Pspice</a:t>
            </a:r>
            <a:r>
              <a:rPr lang="es-ES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 Vs Montaje </a:t>
            </a:r>
            <a:endParaRPr lang="es-CO" sz="32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582A6C5-F61B-005D-F4A2-2B89814F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044" y="1071132"/>
            <a:ext cx="2517304" cy="25173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6329409-912F-CCB3-B849-B182908F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212" y="3740846"/>
            <a:ext cx="2517304" cy="2517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7E67831-9017-77D5-FF08-23BB361AF04F}"/>
                  </a:ext>
                </a:extLst>
              </p:cNvPr>
              <p:cNvSpPr txBox="1"/>
              <p:nvPr/>
            </p:nvSpPr>
            <p:spPr>
              <a:xfrm>
                <a:off x="6474240" y="1684634"/>
                <a:ext cx="21373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400" dirty="0"/>
                  <a:t>Voltaje en resistor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𝑅𝐿</m:t>
                        </m:r>
                      </m:sub>
                    </m:sSub>
                  </m:oMath>
                </a14:m>
                <a:endParaRPr lang="es-CO" sz="24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7E67831-9017-77D5-FF08-23BB361AF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240" y="1684634"/>
                <a:ext cx="2137369" cy="830997"/>
              </a:xfrm>
              <a:prstGeom prst="rect">
                <a:avLst/>
              </a:prstGeom>
              <a:blipFill>
                <a:blip r:embed="rId5"/>
                <a:stretch>
                  <a:fillRect l="-4274" t="-5839" b="-1532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8E1725A-7FBC-591E-7531-5713BA8999DF}"/>
                  </a:ext>
                </a:extLst>
              </p:cNvPr>
              <p:cNvSpPr txBox="1"/>
              <p:nvPr/>
            </p:nvSpPr>
            <p:spPr>
              <a:xfrm>
                <a:off x="6479100" y="4769846"/>
                <a:ext cx="21373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400" dirty="0"/>
                  <a:t>Voltaje en diodo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s-CO" sz="2400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E8E1725A-7FBC-591E-7531-5713BA899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100" y="4769846"/>
                <a:ext cx="2137370" cy="830997"/>
              </a:xfrm>
              <a:prstGeom prst="rect">
                <a:avLst/>
              </a:prstGeom>
              <a:blipFill>
                <a:blip r:embed="rId6"/>
                <a:stretch>
                  <a:fillRect l="-4571" t="-5839" b="-1532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agen 19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225FB29D-3C5B-96AA-2D0B-B0993B3C2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1" y="1420375"/>
            <a:ext cx="5384865" cy="1510754"/>
          </a:xfrm>
          <a:prstGeom prst="rect">
            <a:avLst/>
          </a:prstGeom>
        </p:spPr>
      </p:pic>
      <p:pic>
        <p:nvPicPr>
          <p:cNvPr id="21" name="Imagen 20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7547072F-A4A0-2527-AF93-684F54BF7B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1" y="4425693"/>
            <a:ext cx="5384865" cy="151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5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7946806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701E5C"/>
                </a:solidFill>
                <a:latin typeface="Roboto Slab" pitchFamily="2" charset="0"/>
                <a:ea typeface="Roboto Slab" pitchFamily="2" charset="0"/>
              </a:rPr>
              <a:t>Corrientes circuito media onda calculadas</a:t>
            </a:r>
            <a:endParaRPr lang="es-CO" sz="3200" b="1" dirty="0">
              <a:solidFill>
                <a:srgbClr val="701E5C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B82E6806-7394-4449-A545-CA4F8179B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arcador de contenido 2">
                <a:extLst>
                  <a:ext uri="{FF2B5EF4-FFF2-40B4-BE49-F238E27FC236}">
                    <a16:creationId xmlns:a16="http://schemas.microsoft.com/office/drawing/2014/main" id="{158177C2-8D64-5BDB-F473-819C70183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000" y="1955608"/>
                <a:ext cx="9905999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8940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𝑅𝐿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𝐷𝐶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_</m:t>
                      </m:r>
                      <m:r>
                        <a:rPr lang="es-CO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2.94</m:t>
                          </m:r>
                        </m:num>
                        <m:den>
                          <m:r>
                            <a:rPr lang="es-MX" b="0" i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1000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𝛺</m:t>
                          </m:r>
                        </m:den>
                      </m:f>
                      <m:r>
                        <a:rPr lang="es-CO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2.94</m:t>
                      </m:r>
                      <m:r>
                        <a:rPr lang="es-CO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𝑚𝐴</m:t>
                      </m:r>
                    </m:oMath>
                  </m:oMathPara>
                </a14:m>
                <a:endParaRPr lang="es-CO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08940">
                  <a:lnSpc>
                    <a:spcPct val="107000"/>
                  </a:lnSpc>
                </a:pPr>
                <a:endParaRPr lang="es-CO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0894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𝑅𝐿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𝑝𝑖𝑐𝑜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4.57</m:t>
                          </m:r>
                          <m:r>
                            <a:rPr lang="es-CO" b="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s-MX" b="0" i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1000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𝛺</m:t>
                          </m:r>
                        </m:den>
                      </m:f>
                      <m:r>
                        <a:rPr lang="es-CO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4.52</m:t>
                      </m:r>
                      <m:r>
                        <a:rPr lang="es-CO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𝑚𝐴</m:t>
                      </m:r>
                    </m:oMath>
                  </m:oMathPara>
                </a14:m>
                <a:endParaRPr lang="es-CO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s-CO" dirty="0"/>
              </a:p>
            </p:txBody>
          </p:sp>
        </mc:Choice>
        <mc:Fallback xmlns="">
          <p:sp>
            <p:nvSpPr>
              <p:cNvPr id="13" name="Marcador de contenido 2">
                <a:extLst>
                  <a:ext uri="{FF2B5EF4-FFF2-40B4-BE49-F238E27FC236}">
                    <a16:creationId xmlns:a16="http://schemas.microsoft.com/office/drawing/2014/main" id="{158177C2-8D64-5BDB-F473-819C70183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55608"/>
                <a:ext cx="9905999" cy="3541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0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29347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Circuito rectificador onda completa</a:t>
            </a: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D71E636A-4153-6B46-ACF8-6F67CF98F297}"/>
              </a:ext>
            </a:extLst>
          </p:cNvPr>
          <p:cNvSpPr txBox="1">
            <a:spLocks/>
          </p:cNvSpPr>
          <p:nvPr/>
        </p:nvSpPr>
        <p:spPr>
          <a:xfrm>
            <a:off x="1438437" y="1429870"/>
            <a:ext cx="6522789" cy="2952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Componentes: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(4) Diodo s 1N4004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R = 1K </a:t>
            </a:r>
            <a:r>
              <a:rPr lang="el-GR" sz="1600" b="1" dirty="0">
                <a:latin typeface="Roboto" panose="02000000000000000000" pitchFamily="2" charset="0"/>
                <a:ea typeface="Roboto" panose="02000000000000000000" pitchFamily="2" charset="0"/>
              </a:rPr>
              <a:t>Ω</a:t>
            </a:r>
            <a:endParaRPr lang="es-E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Vs= 6 </a:t>
            </a:r>
            <a:r>
              <a:rPr lang="es-ES" sz="1600" b="1" dirty="0" err="1">
                <a:latin typeface="Roboto" panose="02000000000000000000" pitchFamily="2" charset="0"/>
                <a:ea typeface="Roboto" panose="02000000000000000000" pitchFamily="2" charset="0"/>
              </a:rPr>
              <a:t>Vrms</a:t>
            </a:r>
            <a:endParaRPr lang="es-E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latin typeface="Roboto" panose="02000000000000000000" pitchFamily="2" charset="0"/>
                <a:ea typeface="Roboto" panose="02000000000000000000" pitchFamily="2" charset="0"/>
              </a:rPr>
              <a:t>f= 60 HZ</a:t>
            </a:r>
            <a:endParaRPr lang="es-E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DA5740D-8F23-14B4-54E1-F206D596CC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379" y="3643610"/>
            <a:ext cx="4055338" cy="219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041771-C05B-9868-03C7-68874FACB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38" y="1147320"/>
            <a:ext cx="2565642" cy="45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 txBox="1">
            <a:spLocks/>
          </p:cNvSpPr>
          <p:nvPr/>
        </p:nvSpPr>
        <p:spPr>
          <a:xfrm>
            <a:off x="1440111" y="218706"/>
            <a:ext cx="7857640" cy="1385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rgbClr val="F8A02B"/>
                </a:solidFill>
                <a:latin typeface="Roboto Slab" pitchFamily="2" charset="0"/>
                <a:ea typeface="Roboto Slab" pitchFamily="2" charset="0"/>
              </a:rPr>
              <a:t>Análisis de onda de entrada Vs onda de salida</a:t>
            </a:r>
            <a:endParaRPr lang="es-CO" sz="3200" b="1" dirty="0">
              <a:solidFill>
                <a:srgbClr val="F8A02B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0">
            <a:extLst>
              <a:ext uri="{FF2B5EF4-FFF2-40B4-BE49-F238E27FC236}">
                <a16:creationId xmlns:a16="http://schemas.microsoft.com/office/drawing/2014/main" id="{FC5F1F23-EBD6-7241-88DF-3D9114F4D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D9BB0BF-B201-9664-1A38-94FAA301F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97" y="1416212"/>
            <a:ext cx="2721447" cy="272144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65D96D-9D1E-032E-6798-6DA49DAD6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997" y="1416212"/>
            <a:ext cx="2721447" cy="272144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EDCD1856-6578-2AAA-5942-68D78D40E963}"/>
              </a:ext>
            </a:extLst>
          </p:cNvPr>
          <p:cNvSpPr txBox="1"/>
          <p:nvPr/>
        </p:nvSpPr>
        <p:spPr>
          <a:xfrm>
            <a:off x="2202897" y="4137658"/>
            <a:ext cx="272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Voltaje de entrada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7D689EC-D2BE-3698-2408-C5FF7C80243A}"/>
              </a:ext>
            </a:extLst>
          </p:cNvPr>
          <p:cNvSpPr txBox="1"/>
          <p:nvPr/>
        </p:nvSpPr>
        <p:spPr>
          <a:xfrm>
            <a:off x="8104164" y="4137658"/>
            <a:ext cx="272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Voltaje de salida</a:t>
            </a:r>
          </a:p>
        </p:txBody>
      </p:sp>
      <p:pic>
        <p:nvPicPr>
          <p:cNvPr id="25" name="Imagen 24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4BB67433-0AC3-6D40-25F4-3CDFCB711A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4" y="4628547"/>
            <a:ext cx="5196815" cy="1415720"/>
          </a:xfrm>
          <a:prstGeom prst="rect">
            <a:avLst/>
          </a:prstGeom>
        </p:spPr>
      </p:pic>
      <p:pic>
        <p:nvPicPr>
          <p:cNvPr id="26" name="Imagen 2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3BF396F-0CB9-AB99-97C8-5848A389AF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438" y="4628547"/>
            <a:ext cx="5208563" cy="14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95228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Justificación matemática </a:t>
            </a:r>
            <a:endParaRPr lang="es-CO" sz="32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9056107-DBCA-05B9-3654-A0EF4F51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12" y="1071132"/>
            <a:ext cx="4568571" cy="256105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599A5A9-DA61-36FA-CA9C-0F635E51EC50}"/>
              </a:ext>
            </a:extLst>
          </p:cNvPr>
          <p:cNvSpPr txBox="1"/>
          <p:nvPr/>
        </p:nvSpPr>
        <p:spPr>
          <a:xfrm>
            <a:off x="6934721" y="1140463"/>
            <a:ext cx="3095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Semiciclo positivo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07532243-3439-BE65-3B9D-EB3158CBF35E}"/>
                  </a:ext>
                </a:extLst>
              </p:cNvPr>
              <p:cNvSpPr txBox="1"/>
              <p:nvPr/>
            </p:nvSpPr>
            <p:spPr>
              <a:xfrm>
                <a:off x="6807455" y="1566495"/>
                <a:ext cx="37801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07532243-3439-BE65-3B9D-EB3158CBF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455" y="1566495"/>
                <a:ext cx="3780175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D7988DB-E1F4-77EA-C3A9-FC29B28DE15E}"/>
                  </a:ext>
                </a:extLst>
              </p:cNvPr>
              <p:cNvSpPr txBox="1"/>
              <p:nvPr/>
            </p:nvSpPr>
            <p:spPr>
              <a:xfrm>
                <a:off x="6934721" y="1946082"/>
                <a:ext cx="37801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D7988DB-E1F4-77EA-C3A9-FC29B28DE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721" y="1946082"/>
                <a:ext cx="3780175" cy="307777"/>
              </a:xfrm>
              <a:prstGeom prst="rect">
                <a:avLst/>
              </a:prstGeom>
              <a:blipFill>
                <a:blip r:embed="rId5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902B3C1-8900-0666-F260-8F69F254A495}"/>
                  </a:ext>
                </a:extLst>
              </p:cNvPr>
              <p:cNvSpPr txBox="1"/>
              <p:nvPr/>
            </p:nvSpPr>
            <p:spPr>
              <a:xfrm>
                <a:off x="6934721" y="2386766"/>
                <a:ext cx="37801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=9.69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−2(0.7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C902B3C1-8900-0666-F260-8F69F254A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721" y="2386766"/>
                <a:ext cx="3780175" cy="307777"/>
              </a:xfrm>
              <a:prstGeom prst="rect">
                <a:avLst/>
              </a:prstGeom>
              <a:blipFill>
                <a:blip r:embed="rId6"/>
                <a:stretch>
                  <a:fillRect t="-4000" b="-36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DF5124DD-49A6-7C96-CB86-CEFA66CB60A6}"/>
                  </a:ext>
                </a:extLst>
              </p:cNvPr>
              <p:cNvSpPr txBox="1"/>
              <p:nvPr/>
            </p:nvSpPr>
            <p:spPr>
              <a:xfrm>
                <a:off x="6978299" y="2804702"/>
                <a:ext cx="378017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𝑅𝐿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=8.29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DF5124DD-49A6-7C96-CB86-CEFA66CB6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299" y="2804702"/>
                <a:ext cx="3780175" cy="307777"/>
              </a:xfrm>
              <a:prstGeom prst="rect">
                <a:avLst/>
              </a:prstGeom>
              <a:blipFill>
                <a:blip r:embed="rId7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a 23">
                <a:extLst>
                  <a:ext uri="{FF2B5EF4-FFF2-40B4-BE49-F238E27FC236}">
                    <a16:creationId xmlns:a16="http://schemas.microsoft.com/office/drawing/2014/main" id="{E9CED22C-16B6-F841-C130-B28F52826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686038"/>
                  </p:ext>
                </p:extLst>
              </p:nvPr>
            </p:nvGraphicFramePr>
            <p:xfrm>
              <a:off x="1062317" y="4074459"/>
              <a:ext cx="6199423" cy="25091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33168">
                      <a:extLst>
                        <a:ext uri="{9D8B030D-6E8A-4147-A177-3AD203B41FA5}">
                          <a16:colId xmlns:a16="http://schemas.microsoft.com/office/drawing/2014/main" val="1059985532"/>
                        </a:ext>
                      </a:extLst>
                    </a:gridCol>
                    <a:gridCol w="2666255">
                      <a:extLst>
                        <a:ext uri="{9D8B030D-6E8A-4147-A177-3AD203B41FA5}">
                          <a16:colId xmlns:a16="http://schemas.microsoft.com/office/drawing/2014/main" val="2676550251"/>
                        </a:ext>
                      </a:extLst>
                    </a:gridCol>
                  </a:tblGrid>
                  <a:tr h="558397"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en el secundario </a:t>
                          </a:r>
                          <a:r>
                            <a:rPr lang="es-MX" sz="2000" b="1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0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s-CO" sz="2000" b="1" i="1" smtClean="0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sub>
                              </m:sSub>
                              <m:r>
                                <a:rPr lang="es-CO" sz="2000" b="1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endParaRPr lang="es-CO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O" sz="2000" dirty="0"/>
                            <a:t>Voltaje de salida </a:t>
                          </a:r>
                          <a:r>
                            <a:rPr lang="es-MX" sz="2000" b="1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20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s-CO" sz="20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sub>
                              </m:sSub>
                              <m:r>
                                <a:rPr lang="es-CO" sz="2000" b="1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endParaRPr lang="es-CO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9658946"/>
                      </a:ext>
                    </a:extLst>
                  </a:tr>
                  <a:tr h="165368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𝑷𝑷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𝟏𝟗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𝟕𝟗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𝟓𝟓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𝒎𝑽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𝟑𝟓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MX" sz="1800" b="1" i="1" smtClean="0">
                                    <a:latin typeface="Cambria Math" panose="02040503050406030204" pitchFamily="18" charset="0"/>
                                  </a:rPr>
                                  <m:t>𝟏𝟐𝟎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CO" sz="16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CO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𝑷𝑷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𝟐𝟗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𝑹𝑴𝑺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0" smtClean="0">
                                    <a:latin typeface="Cambria Math" panose="02040503050406030204" pitchFamily="18" charset="0"/>
                                  </a:rPr>
                                  <m:t>𝟖𝟔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s-CO" sz="1800" b="1" i="1" smtClean="0">
                                        <a:latin typeface="Cambria Math" panose="02040503050406030204" pitchFamily="18" charset="0"/>
                                      </a:rPr>
                                      <m:t>𝑫𝑪</m:t>
                                    </m:r>
                                  </m:sub>
                                </m:sSub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𝟐𝟕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𝟏𝟐𝟎</m:t>
                                </m:r>
                                <m:r>
                                  <a:rPr lang="es-CO" sz="18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</m:oMath>
                            </m:oMathPara>
                          </a14:m>
                          <a:endParaRPr lang="es-CO" sz="1800" b="1" dirty="0"/>
                        </a:p>
                        <a:p>
                          <a:endParaRPr lang="es-CO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87757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a 23">
                <a:extLst>
                  <a:ext uri="{FF2B5EF4-FFF2-40B4-BE49-F238E27FC236}">
                    <a16:creationId xmlns:a16="http://schemas.microsoft.com/office/drawing/2014/main" id="{E9CED22C-16B6-F841-C130-B28F52826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686038"/>
                  </p:ext>
                </p:extLst>
              </p:nvPr>
            </p:nvGraphicFramePr>
            <p:xfrm>
              <a:off x="1062317" y="4074459"/>
              <a:ext cx="6199423" cy="250911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33168">
                      <a:extLst>
                        <a:ext uri="{9D8B030D-6E8A-4147-A177-3AD203B41FA5}">
                          <a16:colId xmlns:a16="http://schemas.microsoft.com/office/drawing/2014/main" val="1059985532"/>
                        </a:ext>
                      </a:extLst>
                    </a:gridCol>
                    <a:gridCol w="2666255">
                      <a:extLst>
                        <a:ext uri="{9D8B030D-6E8A-4147-A177-3AD203B41FA5}">
                          <a16:colId xmlns:a16="http://schemas.microsoft.com/office/drawing/2014/main" val="2676550251"/>
                        </a:ext>
                      </a:extLst>
                    </a:gridCol>
                  </a:tblGrid>
                  <a:tr h="55839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172" t="-5435" r="-75862" b="-351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132648" t="-5435" r="-457" b="-351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9658946"/>
                      </a:ext>
                    </a:extLst>
                  </a:tr>
                  <a:tr h="195072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172" t="-30312" r="-75862" b="-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132648" t="-30312" r="-457" b="-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4877578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CuadroTexto 25">
            <a:extLst>
              <a:ext uri="{FF2B5EF4-FFF2-40B4-BE49-F238E27FC236}">
                <a16:creationId xmlns:a16="http://schemas.microsoft.com/office/drawing/2014/main" id="{13175310-367A-28B2-344E-5156EE281670}"/>
              </a:ext>
            </a:extLst>
          </p:cNvPr>
          <p:cNvSpPr txBox="1"/>
          <p:nvPr/>
        </p:nvSpPr>
        <p:spPr>
          <a:xfrm>
            <a:off x="7280052" y="4424902"/>
            <a:ext cx="1762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Señal seno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1CEE927-3EBC-CEED-9006-3CE1FADC6C5F}"/>
                  </a:ext>
                </a:extLst>
              </p:cNvPr>
              <p:cNvSpPr txBox="1"/>
              <p:nvPr/>
            </p:nvSpPr>
            <p:spPr>
              <a:xfrm>
                <a:off x="8375276" y="4584579"/>
                <a:ext cx="2855741" cy="605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𝑝𝑖𝑐𝑜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O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1CEE927-3EBC-CEED-9006-3CE1FAD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276" y="4584579"/>
                <a:ext cx="2855741" cy="6056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adroTexto 27">
            <a:extLst>
              <a:ext uri="{FF2B5EF4-FFF2-40B4-BE49-F238E27FC236}">
                <a16:creationId xmlns:a16="http://schemas.microsoft.com/office/drawing/2014/main" id="{DDF55EAA-025F-B3CF-9DCE-DB974EB1BEF4}"/>
              </a:ext>
            </a:extLst>
          </p:cNvPr>
          <p:cNvSpPr txBox="1"/>
          <p:nvPr/>
        </p:nvSpPr>
        <p:spPr>
          <a:xfrm>
            <a:off x="7284632" y="5090320"/>
            <a:ext cx="408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Rectificación de onda completa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ADB9395-10DF-A107-1102-19F0325F4E64}"/>
                  </a:ext>
                </a:extLst>
              </p:cNvPr>
              <p:cNvSpPr txBox="1"/>
              <p:nvPr/>
            </p:nvSpPr>
            <p:spPr>
              <a:xfrm>
                <a:off x="8037651" y="5416171"/>
                <a:ext cx="3780176" cy="605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𝑝𝑖𝑐𝑜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O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O" sz="16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s-CO" sz="1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s-CO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𝑝𝑖𝑐𝑜</m:t>
                          </m:r>
                        </m:sub>
                      </m:sSub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5ADB9395-10DF-A107-1102-19F0325F4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651" y="5416171"/>
                <a:ext cx="3780176" cy="6056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07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7946806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701E5C"/>
                </a:solidFill>
                <a:latin typeface="Roboto Slab" pitchFamily="2" charset="0"/>
                <a:ea typeface="Roboto Slab" pitchFamily="2" charset="0"/>
              </a:rPr>
              <a:t>Tiempo muerto y cálculo de corrientes </a:t>
            </a:r>
            <a:endParaRPr lang="es-CO" sz="3200" b="1" dirty="0">
              <a:solidFill>
                <a:srgbClr val="701E5C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B82E6806-7394-4449-A545-CA4F8179B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255073-2841-1392-8DC4-3090065AAF7D}"/>
                  </a:ext>
                </a:extLst>
              </p:cNvPr>
              <p:cNvSpPr txBox="1"/>
              <p:nvPr/>
            </p:nvSpPr>
            <p:spPr>
              <a:xfrm>
                <a:off x="6252755" y="945552"/>
                <a:ext cx="15849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s-CO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𝑹𝑳</m:t>
                        </m:r>
                      </m:sub>
                    </m:sSub>
                    <m:d>
                      <m:dPr>
                        <m:ctrlPr>
                          <a:rPr lang="es-CO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𝑫𝑪</m:t>
                        </m:r>
                      </m:e>
                    </m:d>
                  </m:oMath>
                </a14:m>
                <a:endParaRPr lang="es-CO" b="1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D255073-2841-1392-8DC4-3090065AA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755" y="945552"/>
                <a:ext cx="1584960" cy="369332"/>
              </a:xfrm>
              <a:prstGeom prst="rect">
                <a:avLst/>
              </a:prstGeom>
              <a:blipFill>
                <a:blip r:embed="rId3"/>
                <a:stretch>
                  <a:fillRect l="-2692" t="-3279" b="-180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arcador de contenido 3">
                <a:extLst>
                  <a:ext uri="{FF2B5EF4-FFF2-40B4-BE49-F238E27FC236}">
                    <a16:creationId xmlns:a16="http://schemas.microsoft.com/office/drawing/2014/main" id="{86FF3C99-259B-7C94-1048-A10142691C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1279" y="1341036"/>
                <a:ext cx="4455817" cy="9540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SzPct val="125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152400" dist="38100" dir="2700000" algn="tl">
                        <a:srgbClr val="000000">
                          <a:alpha val="36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152400" dist="38100" dir="2700000" algn="tl">
                        <a:srgbClr val="000000">
                          <a:alpha val="36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152400" dist="38100" dir="2700000" algn="tl">
                        <a:srgbClr val="000000">
                          <a:alpha val="36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152400" dist="38100" dir="2700000" algn="tl">
                        <a:srgbClr val="000000">
                          <a:alpha val="36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>
                      <a:outerShdw blurRad="152400" dist="38100" dir="2700000" algn="tl">
                        <a:srgbClr val="000000">
                          <a:alpha val="36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SzPct val="125000"/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𝑅𝐿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𝐷𝐶</m:t>
                          </m:r>
                        </m:e>
                      </m:d>
                      <m:r>
                        <a:rPr lang="es-CO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s-CO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27</m:t>
                      </m:r>
                      <m:r>
                        <a:rPr lang="es-CO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s-CO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s-CO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𝑅𝐿</m:t>
                        </m:r>
                      </m:sub>
                    </m:sSub>
                    <m:d>
                      <m:dPr>
                        <m:ctrlPr>
                          <a:rPr lang="es-CO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CO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𝐷𝐶</m:t>
                        </m:r>
                      </m:e>
                    </m:d>
                    <m:r>
                      <a:rPr lang="es-CO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s-CO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CO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CO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𝑅𝐿</m:t>
                            </m:r>
                          </m:sub>
                        </m:sSub>
                        <m:d>
                          <m:dPr>
                            <m:ctrlPr>
                              <a:rPr lang="es-CO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CO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𝐷𝐶</m:t>
                            </m:r>
                          </m:e>
                        </m:d>
                      </m:num>
                      <m:den>
                        <m:r>
                          <a:rPr lang="es-CO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  <m:r>
                      <a:rPr lang="es-CO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CO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5.27</m:t>
                    </m:r>
                    <m:r>
                      <a:rPr lang="es-CO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𝑚𝐴</m:t>
                    </m:r>
                  </m:oMath>
                </a14:m>
                <a:r>
                  <a:rPr lang="it-IT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8" name="Marcador de contenido 3">
                <a:extLst>
                  <a:ext uri="{FF2B5EF4-FFF2-40B4-BE49-F238E27FC236}">
                    <a16:creationId xmlns:a16="http://schemas.microsoft.com/office/drawing/2014/main" id="{86FF3C99-259B-7C94-1048-A1014269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79" y="1341036"/>
                <a:ext cx="4455817" cy="954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F286546-B038-2665-DD44-6231702FF02D}"/>
                  </a:ext>
                </a:extLst>
              </p:cNvPr>
              <p:cNvSpPr txBox="1"/>
              <p:nvPr/>
            </p:nvSpPr>
            <p:spPr>
              <a:xfrm>
                <a:off x="6252755" y="2420815"/>
                <a:ext cx="17460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CO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𝑰</m:t>
                        </m:r>
                      </m:e>
                      <m:sub>
                        <m:r>
                          <a:rPr lang="es-CO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𝑹𝑳</m:t>
                        </m:r>
                      </m:sub>
                    </m:sSub>
                    <m:r>
                      <a:rPr lang="es-CO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CO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𝒑𝒊𝒄𝒐</m:t>
                    </m:r>
                    <m:r>
                      <a:rPr lang="es-CO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CO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𝒎</m:t>
                    </m:r>
                    <m:r>
                      <a:rPr lang="es-CO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á</m:t>
                    </m:r>
                    <m:r>
                      <a:rPr lang="es-CO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s-CO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CO" b="1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9F286546-B038-2665-DD44-6231702F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755" y="2420815"/>
                <a:ext cx="1746067" cy="369332"/>
              </a:xfrm>
              <a:prstGeom prst="rect">
                <a:avLst/>
              </a:prstGeom>
              <a:blipFill>
                <a:blip r:embed="rId5"/>
                <a:stretch>
                  <a:fillRect l="-2448" t="-3279" r="-13636" b="-1803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AD1942B-E317-7CC1-9FBB-90C4DB73B289}"/>
                  </a:ext>
                </a:extLst>
              </p:cNvPr>
              <p:cNvSpPr txBox="1"/>
              <p:nvPr/>
            </p:nvSpPr>
            <p:spPr>
              <a:xfrm>
                <a:off x="6187837" y="2843857"/>
                <a:ext cx="5262700" cy="954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algn="ctr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𝑅𝐿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𝑝𝑖𝑐𝑜</m:t>
                          </m:r>
                          <m:r>
                            <a:rPr lang="es-CO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CO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s-CO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á</m:t>
                          </m:r>
                          <m:r>
                            <a:rPr lang="es-CO" b="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8.29</m:t>
                      </m:r>
                      <m:r>
                        <a:rPr lang="es-CO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s-CO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algn="ctr">
                  <a:lnSpc>
                    <a:spcPct val="107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𝑅𝐿</m:t>
                          </m:r>
                        </m:sub>
                      </m:sSub>
                      <m:d>
                        <m:dPr>
                          <m:ctrlP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𝑝𝑖𝑐𝑜</m:t>
                          </m:r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á</m:t>
                          </m:r>
                          <m: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𝑅𝐿</m:t>
                              </m:r>
                            </m:sub>
                          </m:sSub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𝑝𝑖𝑐𝑜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á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O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r>
                        <a:rPr lang="es-CO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8</m:t>
                      </m:r>
                      <m:r>
                        <a:rPr lang="es-CO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s-CO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29</m:t>
                      </m:r>
                      <m:r>
                        <a:rPr lang="es-CO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𝑚𝐴</m:t>
                      </m:r>
                    </m:oMath>
                  </m:oMathPara>
                </a14:m>
                <a:endParaRPr lang="es-CO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BAD1942B-E317-7CC1-9FBB-90C4DB73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837" y="2843857"/>
                <a:ext cx="5262700" cy="9540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5E2D2445-E565-0940-282C-33FFB5141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2400" y="945552"/>
            <a:ext cx="3520836" cy="3520836"/>
          </a:xfrm>
          <a:prstGeom prst="rect">
            <a:avLst/>
          </a:prstGeom>
        </p:spPr>
      </p:pic>
      <p:sp>
        <p:nvSpPr>
          <p:cNvPr id="21" name="Marcador de contenido 3">
            <a:extLst>
              <a:ext uri="{FF2B5EF4-FFF2-40B4-BE49-F238E27FC236}">
                <a16:creationId xmlns:a16="http://schemas.microsoft.com/office/drawing/2014/main" id="{54C08128-0310-57E3-7C21-7D940C095E60}"/>
              </a:ext>
            </a:extLst>
          </p:cNvPr>
          <p:cNvSpPr txBox="1">
            <a:spLocks/>
          </p:cNvSpPr>
          <p:nvPr/>
        </p:nvSpPr>
        <p:spPr>
          <a:xfrm>
            <a:off x="795075" y="4547673"/>
            <a:ext cx="5723292" cy="1942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MX" dirty="0"/>
              <a:t>Tiempo muerto aproximado = 580us</a:t>
            </a:r>
            <a:endParaRPr lang="it-IT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it-IT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El diodo tarda un tiempo en «encenderse»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a 20">
                <a:extLst>
                  <a:ext uri="{FF2B5EF4-FFF2-40B4-BE49-F238E27FC236}">
                    <a16:creationId xmlns:a16="http://schemas.microsoft.com/office/drawing/2014/main" id="{3B98D93D-DFDF-BD4C-5786-4FB8D0634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51991"/>
                  </p:ext>
                </p:extLst>
              </p:nvPr>
            </p:nvGraphicFramePr>
            <p:xfrm>
              <a:off x="6591279" y="4308370"/>
              <a:ext cx="5262700" cy="18898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31350">
                      <a:extLst>
                        <a:ext uri="{9D8B030D-6E8A-4147-A177-3AD203B41FA5}">
                          <a16:colId xmlns:a16="http://schemas.microsoft.com/office/drawing/2014/main" val="2763512780"/>
                        </a:ext>
                      </a:extLst>
                    </a:gridCol>
                    <a:gridCol w="2631350">
                      <a:extLst>
                        <a:ext uri="{9D8B030D-6E8A-4147-A177-3AD203B41FA5}">
                          <a16:colId xmlns:a16="http://schemas.microsoft.com/office/drawing/2014/main" val="2974126564"/>
                        </a:ext>
                      </a:extLst>
                    </a:gridCol>
                  </a:tblGrid>
                  <a:tr h="5929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1" dirty="0">
                              <a:latin typeface="+mn-lt"/>
                            </a:rPr>
                            <a:t>Rectificador de Media Onda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1" dirty="0">
                              <a:latin typeface="+mn-lt"/>
                            </a:rPr>
                            <a:t>Rectificador de onda completa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6889174"/>
                      </a:ext>
                    </a:extLst>
                  </a:tr>
                  <a:tr h="4846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𝐷𝐶</m:t>
                                    </m:r>
                                  </m:e>
                                </m:d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2.94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es-CO" dirty="0"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es-CO" sz="1800" b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𝐷𝐶</m:t>
                                    </m:r>
                                  </m:e>
                                </m:d>
                                <m:r>
                                  <a:rPr lang="es-CO" sz="1800" b="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5.27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es-CO" sz="1800" b="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8653837"/>
                      </a:ext>
                    </a:extLst>
                  </a:tr>
                  <a:tr h="609647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CO" sz="18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CO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𝑅𝐿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O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  <m:r>
                                    <a:rPr lang="es-CO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s-CO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s-CO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á</m:t>
                                  </m:r>
                                  <m:r>
                                    <a:rPr lang="es-CO" sz="18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s-CO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s-CO" sz="1800" b="0" dirty="0">
                              <a:latin typeface="+mn-lt"/>
                            </a:rPr>
                            <a:t> 4.52mA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𝑅𝐿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á</m:t>
                                    </m:r>
                                    <m:r>
                                      <a:rPr lang="es-CO" sz="18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=8.29</m:t>
                                </m:r>
                                <m:r>
                                  <a:rPr lang="es-CO" sz="18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𝑚𝐴</m:t>
                                </m:r>
                              </m:oMath>
                            </m:oMathPara>
                          </a14:m>
                          <a:endParaRPr lang="es-CO" sz="1800" b="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45720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a 20">
                <a:extLst>
                  <a:ext uri="{FF2B5EF4-FFF2-40B4-BE49-F238E27FC236}">
                    <a16:creationId xmlns:a16="http://schemas.microsoft.com/office/drawing/2014/main" id="{3B98D93D-DFDF-BD4C-5786-4FB8D06342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51991"/>
                  </p:ext>
                </p:extLst>
              </p:nvPr>
            </p:nvGraphicFramePr>
            <p:xfrm>
              <a:off x="6591279" y="4308370"/>
              <a:ext cx="5262700" cy="188980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31350">
                      <a:extLst>
                        <a:ext uri="{9D8B030D-6E8A-4147-A177-3AD203B41FA5}">
                          <a16:colId xmlns:a16="http://schemas.microsoft.com/office/drawing/2014/main" val="2763512780"/>
                        </a:ext>
                      </a:extLst>
                    </a:gridCol>
                    <a:gridCol w="2631350">
                      <a:extLst>
                        <a:ext uri="{9D8B030D-6E8A-4147-A177-3AD203B41FA5}">
                          <a16:colId xmlns:a16="http://schemas.microsoft.com/office/drawing/2014/main" val="29741265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1" dirty="0">
                              <a:latin typeface="+mn-lt"/>
                            </a:rPr>
                            <a:t>Rectificador de Media Onda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1800" b="1" dirty="0">
                              <a:latin typeface="+mn-lt"/>
                            </a:rPr>
                            <a:t>Rectificador de onda completa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688917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31" t="-103774" r="-100463" b="-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100231" t="-103774" r="-463" b="-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653837"/>
                      </a:ext>
                    </a:extLst>
                  </a:tr>
                  <a:tr h="609647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231" t="-216000" r="-100463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>
                        <a:blipFill>
                          <a:blip r:embed="rId8"/>
                          <a:stretch>
                            <a:fillRect l="-100231" t="-216000" r="-463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45720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59850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658</Words>
  <Application>Microsoft Office PowerPoint</Application>
  <PresentationFormat>Panorámica</PresentationFormat>
  <Paragraphs>154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Roboto</vt:lpstr>
      <vt:lpstr>Roboto Slab</vt:lpstr>
      <vt:lpstr>Tema de Office</vt:lpstr>
      <vt:lpstr>Presentación de PowerPoint</vt:lpstr>
      <vt:lpstr>Practica No. 2: Rectificador con filtro RC </vt:lpstr>
      <vt:lpstr>Presentación de PowerPoint</vt:lpstr>
      <vt:lpstr>Pspice Vs Montaje </vt:lpstr>
      <vt:lpstr>Corrientes circuito media onda calculadas</vt:lpstr>
      <vt:lpstr>Circuito rectificador onda completa</vt:lpstr>
      <vt:lpstr>Presentación de PowerPoint</vt:lpstr>
      <vt:lpstr>Justificación matemática </vt:lpstr>
      <vt:lpstr>Tiempo muerto y cálculo de corrientes </vt:lpstr>
      <vt:lpstr>Resultados Pspice Vs Montaje</vt:lpstr>
      <vt:lpstr>Presentación de PowerPoint</vt:lpstr>
      <vt:lpstr>Conclusiones 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Parque</dc:creator>
  <cp:lastModifiedBy>LUIS FERNANDO TORRES TORRES</cp:lastModifiedBy>
  <cp:revision>67</cp:revision>
  <dcterms:created xsi:type="dcterms:W3CDTF">2020-05-06T19:09:23Z</dcterms:created>
  <dcterms:modified xsi:type="dcterms:W3CDTF">2022-07-24T01:34:28Z</dcterms:modified>
</cp:coreProperties>
</file>